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20.svg" ContentType="image/svg+xml"/>
  <Override PartName="/ppt/media/image22.svg" ContentType="image/svg+xml"/>
  <Override PartName="/ppt/media/image25.svg" ContentType="image/svg+xml"/>
  <Override PartName="/ppt/media/image28.svg" ContentType="image/svg+xml"/>
  <Override PartName="/ppt/media/image30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handoutMasterIdLst>
    <p:handoutMasterId r:id="rId24"/>
  </p:handoutMasterIdLst>
  <p:sldIdLst>
    <p:sldId id="256" r:id="rId3"/>
    <p:sldId id="257" r:id="rId4"/>
    <p:sldId id="319" r:id="rId5"/>
    <p:sldId id="263" r:id="rId6"/>
    <p:sldId id="298" r:id="rId7"/>
    <p:sldId id="260" r:id="rId9"/>
    <p:sldId id="267" r:id="rId10"/>
    <p:sldId id="301" r:id="rId11"/>
    <p:sldId id="304" r:id="rId12"/>
    <p:sldId id="303" r:id="rId13"/>
    <p:sldId id="308" r:id="rId14"/>
    <p:sldId id="270" r:id="rId15"/>
    <p:sldId id="310" r:id="rId16"/>
    <p:sldId id="312" r:id="rId17"/>
    <p:sldId id="314" r:id="rId18"/>
    <p:sldId id="316" r:id="rId19"/>
    <p:sldId id="318" r:id="rId20"/>
    <p:sldId id="311" r:id="rId21"/>
    <p:sldId id="296" r:id="rId22"/>
    <p:sldId id="295" r:id="rId23"/>
  </p:sldIdLst>
  <p:sldSz cx="12192000" cy="6858000"/>
  <p:notesSz cx="7103745" cy="10234295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C88"/>
    <a:srgbClr val="285CA9"/>
    <a:srgbClr val="2F62AE"/>
    <a:srgbClr val="5EB6F0"/>
    <a:srgbClr val="D7E7FE"/>
    <a:srgbClr val="EBFBFF"/>
    <a:srgbClr val="ADCDFC"/>
    <a:srgbClr val="75B8E8"/>
    <a:srgbClr val="54A6FF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155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9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1" Type="http://schemas.openxmlformats.org/officeDocument/2006/relationships/notesSlide" Target="../notesSlides/notesSlide4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3.svg"/><Relationship Id="rId19" Type="http://schemas.openxmlformats.org/officeDocument/2006/relationships/tags" Target="../tags/tag58.xml"/><Relationship Id="rId18" Type="http://schemas.openxmlformats.org/officeDocument/2006/relationships/image" Target="../media/image19.jpeg"/><Relationship Id="rId17" Type="http://schemas.openxmlformats.org/officeDocument/2006/relationships/image" Target="../media/image18.jpeg"/><Relationship Id="rId16" Type="http://schemas.openxmlformats.org/officeDocument/2006/relationships/image" Target="../media/image17.jpeg"/><Relationship Id="rId15" Type="http://schemas.openxmlformats.org/officeDocument/2006/relationships/tags" Target="../tags/tag57.xml"/><Relationship Id="rId14" Type="http://schemas.openxmlformats.org/officeDocument/2006/relationships/tags" Target="../tags/tag56.xml"/><Relationship Id="rId13" Type="http://schemas.openxmlformats.org/officeDocument/2006/relationships/tags" Target="../tags/tag55.xml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sv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0.xml"/><Relationship Id="rId3" Type="http://schemas.openxmlformats.org/officeDocument/2006/relationships/image" Target="../media/image21.jpeg"/><Relationship Id="rId2" Type="http://schemas.openxmlformats.org/officeDocument/2006/relationships/image" Target="../media/image20.sv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.sv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image" Target="../media/image25.svg"/><Relationship Id="rId3" Type="http://schemas.openxmlformats.org/officeDocument/2006/relationships/image" Target="../media/image10.png"/><Relationship Id="rId2" Type="http://schemas.openxmlformats.org/officeDocument/2006/relationships/image" Target="../media/image24.jpe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image" Target="../media/image26.jpeg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image" Target="../media/image25.sv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image" Target="../media/image27.png"/><Relationship Id="rId2" Type="http://schemas.openxmlformats.org/officeDocument/2006/relationships/image" Target="../media/image13.svg"/><Relationship Id="rId12" Type="http://schemas.openxmlformats.org/officeDocument/2006/relationships/notesSlide" Target="../notesSlides/notesSlide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76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image" Target="../media/image30.svg"/><Relationship Id="rId7" Type="http://schemas.openxmlformats.org/officeDocument/2006/relationships/image" Target="../media/image29.pn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image" Target="../media/image28.svg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image" Target="../media/image11.sv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2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3" Type="http://schemas.openxmlformats.org/officeDocument/2006/relationships/notesSlide" Target="../notesSlides/notesSlide3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38.xml"/><Relationship Id="rId20" Type="http://schemas.openxmlformats.org/officeDocument/2006/relationships/image" Target="../media/image16.jpeg"/><Relationship Id="rId2" Type="http://schemas.openxmlformats.org/officeDocument/2006/relationships/image" Target="../media/image13.svg"/><Relationship Id="rId19" Type="http://schemas.openxmlformats.org/officeDocument/2006/relationships/tags" Target="../tags/tag37.xml"/><Relationship Id="rId18" Type="http://schemas.openxmlformats.org/officeDocument/2006/relationships/image" Target="../media/image15.jpeg"/><Relationship Id="rId17" Type="http://schemas.openxmlformats.org/officeDocument/2006/relationships/tags" Target="../tags/tag36.xml"/><Relationship Id="rId16" Type="http://schemas.openxmlformats.org/officeDocument/2006/relationships/image" Target="../media/image14.jpeg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13.sv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9660" y="1882775"/>
            <a:ext cx="87642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6000" spc="3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采购概述</a:t>
            </a:r>
            <a:endParaRPr lang="zh-CN" altLang="en-US" sz="6000" spc="3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9660" y="3176270"/>
            <a:ext cx="8764270" cy="90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4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采购基本程序和原则</a:t>
            </a:r>
            <a:endParaRPr lang="zh-CN" altLang="en-US" sz="44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417185" y="3081655"/>
            <a:ext cx="108585" cy="10858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5588635" y="3136265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49755" y="3143250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055745" y="4497070"/>
            <a:ext cx="3018155" cy="44831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+mn-ea"/>
                <a:cs typeface="+mn-ea"/>
              </a:rPr>
              <a:t>主讲教师：胥爱霞</a:t>
            </a:r>
            <a:endParaRPr lang="zh-CN" altLang="en-US" sz="200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40" name="组合 39"/>
          <p:cNvGrpSpPr/>
          <p:nvPr>
            <p:custDataLst>
              <p:tags r:id="rId3"/>
            </p:custDataLst>
          </p:nvPr>
        </p:nvGrpSpPr>
        <p:grpSpPr>
          <a:xfrm>
            <a:off x="1082676" y="1841841"/>
            <a:ext cx="10031300" cy="4093167"/>
            <a:chOff x="1096" y="3103"/>
            <a:chExt cx="17008" cy="6940"/>
          </a:xfrm>
        </p:grpSpPr>
        <p:sp>
          <p:nvSpPr>
            <p:cNvPr id="23" name="矩形 22"/>
            <p:cNvSpPr/>
            <p:nvPr>
              <p:custDataLst>
                <p:tags r:id="rId4"/>
              </p:custDataLst>
            </p:nvPr>
          </p:nvSpPr>
          <p:spPr>
            <a:xfrm>
              <a:off x="1419" y="5605"/>
              <a:ext cx="4535" cy="137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Autofit/>
            </a:bodyPr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kern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如果检验发现产品不符合要求，要按合同约定办理退货，同时记录问题原因。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5"/>
              </p:custDataLst>
            </p:nvPr>
          </p:nvSpPr>
          <p:spPr>
            <a:xfrm>
              <a:off x="1419" y="4533"/>
              <a:ext cx="4535" cy="93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1"/>
                  </a:solidFill>
                  <a:latin typeface="+mn-ea"/>
                  <a:cs typeface="+mn-ea"/>
                </a:rPr>
                <a:t>退货处理</a:t>
              </a:r>
              <a:endParaRPr lang="zh-CN" altLang="en-US" sz="2400" b="1" kern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419" y="3103"/>
              <a:ext cx="2087" cy="1562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l">
                <a:buClrTx/>
                <a:buSzTx/>
                <a:buFontTx/>
              </a:pPr>
              <a:r>
                <a:rPr lang="zh-CN" altLang="en-US" sz="5400" b="1">
                  <a:solidFill>
                    <a:schemeClr val="accent1"/>
                  </a:solidFill>
                  <a:latin typeface="+mn-ea"/>
                  <a:cs typeface="+mn-ea"/>
                </a:rPr>
                <a:t>08</a:t>
              </a:r>
              <a:endParaRPr lang="zh-CN" altLang="en-US" sz="54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7"/>
              </p:custDataLst>
            </p:nvPr>
          </p:nvSpPr>
          <p:spPr>
            <a:xfrm>
              <a:off x="7494" y="5605"/>
              <a:ext cx="4535" cy="137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Autofit/>
            </a:bodyPr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验收合格、货款结清后，采购部门要整理采购过程中的所有单据，方便后续查询和审计。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8"/>
              </p:custDataLst>
            </p:nvPr>
          </p:nvSpPr>
          <p:spPr>
            <a:xfrm>
              <a:off x="7494" y="4533"/>
              <a:ext cx="4535" cy="93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rgbClr val="5EB6F0"/>
                  </a:solidFill>
                  <a:latin typeface="+mn-ea"/>
                  <a:cs typeface="+mn-ea"/>
                  <a:sym typeface="+mn-ea"/>
                </a:rPr>
                <a:t>结案</a:t>
              </a:r>
              <a:endPara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9"/>
              </p:custDataLst>
            </p:nvPr>
          </p:nvSpPr>
          <p:spPr>
            <a:xfrm>
              <a:off x="7494" y="3103"/>
              <a:ext cx="2087" cy="15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rmAutofit/>
            </a:bodyPr>
            <a:p>
              <a:pPr algn="l">
                <a:buClrTx/>
                <a:buSzTx/>
                <a:buFontTx/>
              </a:pPr>
              <a:r>
                <a:rPr lang="zh-CN" altLang="en-US" sz="5400" b="1">
                  <a:solidFill>
                    <a:srgbClr val="5EB6F0"/>
                  </a:solidFill>
                  <a:latin typeface="+mn-ea"/>
                  <a:cs typeface="+mn-ea"/>
                </a:rPr>
                <a:t>09</a:t>
              </a:r>
              <a:endParaRPr lang="zh-CN" altLang="en-US" sz="5400" b="1">
                <a:solidFill>
                  <a:srgbClr val="5EB6F0"/>
                </a:solidFill>
                <a:latin typeface="+mn-ea"/>
                <a:cs typeface="+mn-ea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0"/>
              </p:custDataLst>
            </p:nvPr>
          </p:nvSpPr>
          <p:spPr>
            <a:xfrm>
              <a:off x="13569" y="5605"/>
              <a:ext cx="4535" cy="137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Autofit/>
            </a:bodyPr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所有流程结束后，要把采购过程中的订单、合同、检验报告等都存档，方便后续查询和追溯。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1"/>
              </p:custDataLst>
            </p:nvPr>
          </p:nvSpPr>
          <p:spPr>
            <a:xfrm>
              <a:off x="13569" y="4533"/>
              <a:ext cx="4535" cy="93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记录与档案维护</a:t>
              </a:r>
              <a:endPara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12"/>
              </p:custDataLst>
            </p:nvPr>
          </p:nvSpPr>
          <p:spPr>
            <a:xfrm>
              <a:off x="13569" y="3103"/>
              <a:ext cx="2087" cy="15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rm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5400" b="1">
                  <a:solidFill>
                    <a:schemeClr val="accent1"/>
                  </a:solidFill>
                  <a:latin typeface="+mn-ea"/>
                  <a:cs typeface="+mn-ea"/>
                </a:rPr>
                <a:t>10</a:t>
              </a:r>
              <a:endParaRPr lang="en-US" altLang="zh-CN" sz="7200" b="1" kern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cxnSp>
          <p:nvCxnSpPr>
            <p:cNvPr id="37" name="直接连接符 36"/>
            <p:cNvCxnSpPr/>
            <p:nvPr>
              <p:custDataLst>
                <p:tags r:id="rId13"/>
              </p:custDataLst>
            </p:nvPr>
          </p:nvCxnSpPr>
          <p:spPr>
            <a:xfrm>
              <a:off x="1096" y="3103"/>
              <a:ext cx="0" cy="69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>
              <p:custDataLst>
                <p:tags r:id="rId14"/>
              </p:custDataLst>
            </p:nvPr>
          </p:nvCxnSpPr>
          <p:spPr>
            <a:xfrm>
              <a:off x="7155" y="3103"/>
              <a:ext cx="0" cy="69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15"/>
              </p:custDataLst>
            </p:nvPr>
          </p:nvCxnSpPr>
          <p:spPr>
            <a:xfrm>
              <a:off x="13227" y="3103"/>
              <a:ext cx="0" cy="69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 descr="&amp;pky380_sjzg_VCG41N2228593923&amp;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3175" y="4618355"/>
            <a:ext cx="2675255" cy="1393190"/>
          </a:xfrm>
          <a:prstGeom prst="rect">
            <a:avLst/>
          </a:prstGeom>
        </p:spPr>
      </p:pic>
      <p:pic>
        <p:nvPicPr>
          <p:cNvPr id="42" name="图片 41" descr="&amp;pky320_sjzg_VCG41N1200301318&amp;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945" y="4618355"/>
            <a:ext cx="2675255" cy="1393190"/>
          </a:xfrm>
          <a:prstGeom prst="rect">
            <a:avLst/>
          </a:prstGeom>
        </p:spPr>
      </p:pic>
      <p:pic>
        <p:nvPicPr>
          <p:cNvPr id="43" name="图片 42" descr="&amp;pky350_sjzg_VCG41N1321995877&amp;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56295" y="4618355"/>
            <a:ext cx="2672715" cy="139319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采购的三大原则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商业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803275" y="1842135"/>
            <a:ext cx="5438775" cy="392938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3359" y="2074182"/>
            <a:ext cx="4725035" cy="19589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商业原则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，核心是理解企业经营方针。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采购决策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不能脱离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企业整体目标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，如企业主打高端产品，采购时不能只图便宜买低质量原材料；若企业想开拓海外市场，采购产品要符合目标市场法规和标准。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商业原则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1145" y="2072005"/>
            <a:ext cx="4762500" cy="20897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某新能源企业出口电动汽车到欧洲，采购的电池需符合欧盟环保标准，否则产品无法在当地销售。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5270" y="4331335"/>
            <a:ext cx="4778375" cy="570865"/>
            <a:chOff x="10402" y="6821"/>
            <a:chExt cx="7525" cy="899"/>
          </a:xfrm>
        </p:grpSpPr>
        <p:sp>
          <p:nvSpPr>
            <p:cNvPr id="6" name="圆角矩形 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427" y="6925"/>
              <a:ext cx="75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商业原则的直接</a:t>
              </a:r>
              <a:r>
                <a:rPr lang="zh-CN" altLang="en-US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体现</a:t>
              </a:r>
              <a:endParaRPr lang="zh-CN" altLang="en-US" sz="2400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9" name="图片 8" descr="&amp;pky230_sjzg_VCG211127849578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2225" y="2072005"/>
            <a:ext cx="4831080" cy="27139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集体效应原则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803275" y="1842135"/>
            <a:ext cx="5438775" cy="392938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3359" y="2074182"/>
            <a:ext cx="4725035" cy="19589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第二个是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集体效应原则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，意思是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采购决策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要考虑对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生产、仓储、运输等环节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的影响，以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平衡企业总成本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为基础。不能只看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采购环节的成本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，还要考虑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后续环节的费用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&amp;pky330_sjzg_VCG41N1325086186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0" y="1524000"/>
            <a:ext cx="4559300" cy="2287905"/>
          </a:xfrm>
          <a:prstGeom prst="rect">
            <a:avLst/>
          </a:prstGeom>
        </p:spPr>
      </p:pic>
      <p:pic>
        <p:nvPicPr>
          <p:cNvPr id="4" name="图片 3" descr="&amp;pky200_sjzg_VCG41N637372676&amp;"/>
          <p:cNvPicPr>
            <a:picLocks noChangeAspect="1"/>
          </p:cNvPicPr>
          <p:nvPr/>
        </p:nvPicPr>
        <p:blipFill>
          <a:blip r:embed="rId2"/>
          <a:srcRect t="10092" b="14689"/>
          <a:stretch>
            <a:fillRect/>
          </a:stretch>
        </p:blipFill>
        <p:spPr>
          <a:xfrm>
            <a:off x="1066800" y="4119245"/>
            <a:ext cx="4559935" cy="2286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集体效应原则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6" name="直角三角形 15"/>
          <p:cNvSpPr/>
          <p:nvPr>
            <p:custDataLst>
              <p:tags r:id="rId5"/>
            </p:custDataLst>
          </p:nvPr>
        </p:nvSpPr>
        <p:spPr>
          <a:xfrm rot="2700000">
            <a:off x="6238184" y="5105672"/>
            <a:ext cx="304802" cy="30480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直角三角形 4"/>
          <p:cNvSpPr/>
          <p:nvPr>
            <p:custDataLst>
              <p:tags r:id="rId6"/>
            </p:custDataLst>
          </p:nvPr>
        </p:nvSpPr>
        <p:spPr>
          <a:xfrm rot="13500000">
            <a:off x="5791239" y="2514856"/>
            <a:ext cx="304802" cy="30480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7"/>
            </p:custDataLst>
          </p:nvPr>
        </p:nvSpPr>
        <p:spPr>
          <a:xfrm>
            <a:off x="1066809" y="1767819"/>
            <a:ext cx="4419625" cy="179830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30200" lvl="1" indent="0" algn="l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比如采购大批量原材料，虽然单价低，但会增加仓储成本；采购小批量原材料，单价可能高，但仓储成本低。这时候就要计算总成本，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</a:rPr>
              <a:t>找到最优平衡点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Title 6"/>
          <p:cNvSpPr txBox="1"/>
          <p:nvPr>
            <p:custDataLst>
              <p:tags r:id="rId8"/>
            </p:custDataLst>
          </p:nvPr>
        </p:nvSpPr>
        <p:spPr>
          <a:xfrm>
            <a:off x="6718300" y="4175760"/>
            <a:ext cx="4559300" cy="2164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30200" lvl="1" algn="l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某食品企业采购面粉，要是一次采购太多，需要租更大的仓库，还得承担面粉变质的风险；要是采购太少，频繁补货会增加运输成本，所以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要根据生产需求和仓储能力确定采购量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适用性原则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5" name="圆角矩形 4"/>
          <p:cNvSpPr/>
          <p:nvPr/>
        </p:nvSpPr>
        <p:spPr>
          <a:xfrm>
            <a:off x="803275" y="2390775"/>
            <a:ext cx="5438775" cy="270002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03359" y="2759982"/>
            <a:ext cx="4725035" cy="19589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第三个是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适用性原则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，强调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提高性价比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。采购部门应适应内部用户需求，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购买合适产品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，而非最贵或最便宜的。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适用性原则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77970" y="2440940"/>
            <a:ext cx="4727575" cy="342900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914400">
              <a:lnSpc>
                <a:spcPct val="150000"/>
              </a:lnSpc>
              <a:spcBef>
                <a:spcPts val="500"/>
              </a:spcBef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企业采购办公电脑，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</a:rPr>
              <a:t>普通员工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用的满足日常办公即可，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</a:rPr>
              <a:t>无需最高配置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，买高端游戏本是资源浪费；而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</a:rPr>
              <a:t>设计部门员工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需处理大型设计文件，要采购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</a:rPr>
              <a:t>高性能电脑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，否则影响工作效率。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94" name="组合 93"/>
          <p:cNvGrpSpPr/>
          <p:nvPr>
            <p:custDataLst>
              <p:tags r:id="rId3"/>
            </p:custDataLst>
          </p:nvPr>
        </p:nvGrpSpPr>
        <p:grpSpPr>
          <a:xfrm rot="0">
            <a:off x="897255" y="1953260"/>
            <a:ext cx="2990850" cy="3789680"/>
            <a:chOff x="3716" y="2184"/>
            <a:chExt cx="11736" cy="14867"/>
          </a:xfrm>
        </p:grpSpPr>
        <p:pic>
          <p:nvPicPr>
            <p:cNvPr id="95" name="图片 94" descr="F:/设计图片素材5/willian-justen-de-vasconcellos-ZB33AVwsA7I-unsplash.jpgwillian-justen-de-vasconcellos-ZB33AVwsA7I-unsplash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/>
            <a:srcRect l="28240" t="-3" r="28240" b="-3"/>
            <a:stretch>
              <a:fillRect/>
            </a:stretch>
          </p:blipFill>
          <p:spPr>
            <a:xfrm>
              <a:off x="4180" y="2584"/>
              <a:ext cx="10961" cy="1417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11" h="14369">
                  <a:moveTo>
                    <a:pt x="0" y="0"/>
                  </a:moveTo>
                  <a:lnTo>
                    <a:pt x="11111" y="0"/>
                  </a:lnTo>
                  <a:lnTo>
                    <a:pt x="11111" y="14369"/>
                  </a:lnTo>
                  <a:lnTo>
                    <a:pt x="0" y="1436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96" name="任意多边形 95"/>
            <p:cNvSpPr/>
            <p:nvPr>
              <p:custDataLst>
                <p:tags r:id="rId6"/>
              </p:custDataLst>
            </p:nvPr>
          </p:nvSpPr>
          <p:spPr>
            <a:xfrm>
              <a:off x="11402" y="13371"/>
              <a:ext cx="4050" cy="3680"/>
            </a:xfrm>
            <a:custGeom>
              <a:avLst/>
              <a:gdLst>
                <a:gd name="connsiteX0" fmla="*/ 6418 w 6418"/>
                <a:gd name="connsiteY0" fmla="*/ 0 h 11687"/>
                <a:gd name="connsiteX1" fmla="*/ 6418 w 6418"/>
                <a:gd name="connsiteY1" fmla="*/ 11687 h 11687"/>
                <a:gd name="connsiteX2" fmla="*/ 0 w 6418"/>
                <a:gd name="connsiteY2" fmla="*/ 11687 h 1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8" h="11687">
                  <a:moveTo>
                    <a:pt x="6418" y="0"/>
                  </a:moveTo>
                  <a:lnTo>
                    <a:pt x="6418" y="11687"/>
                  </a:lnTo>
                  <a:lnTo>
                    <a:pt x="0" y="11687"/>
                  </a:lnTo>
                </a:path>
              </a:pathLst>
            </a:custGeom>
            <a:noFill/>
            <a:ln w="53975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任意多边形 96"/>
            <p:cNvSpPr/>
            <p:nvPr>
              <p:custDataLst>
                <p:tags r:id="rId7"/>
              </p:custDataLst>
            </p:nvPr>
          </p:nvSpPr>
          <p:spPr>
            <a:xfrm flipH="1" flipV="1">
              <a:off x="3716" y="2184"/>
              <a:ext cx="5754" cy="9823"/>
            </a:xfrm>
            <a:custGeom>
              <a:avLst/>
              <a:gdLst>
                <a:gd name="connsiteX0" fmla="*/ 6418 w 6418"/>
                <a:gd name="connsiteY0" fmla="*/ 0 h 11687"/>
                <a:gd name="connsiteX1" fmla="*/ 6418 w 6418"/>
                <a:gd name="connsiteY1" fmla="*/ 11687 h 11687"/>
                <a:gd name="connsiteX2" fmla="*/ 0 w 6418"/>
                <a:gd name="connsiteY2" fmla="*/ 11687 h 1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8" h="11687">
                  <a:moveTo>
                    <a:pt x="6418" y="0"/>
                  </a:moveTo>
                  <a:lnTo>
                    <a:pt x="6418" y="11687"/>
                  </a:lnTo>
                  <a:lnTo>
                    <a:pt x="0" y="11687"/>
                  </a:lnTo>
                </a:path>
              </a:pathLst>
            </a:custGeom>
            <a:noFill/>
            <a:ln w="952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5129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b="25292"/>
          <a:stretch>
            <a:fillRect/>
          </a:stretch>
        </p:blipFill>
        <p:spPr>
          <a:xfrm>
            <a:off x="2421255" y="4122420"/>
            <a:ext cx="6689090" cy="1998980"/>
          </a:xfrm>
          <a:prstGeom prst="rect">
            <a:avLst/>
          </a:prstGeom>
        </p:spPr>
      </p:pic>
      <p:sp>
        <p:nvSpPr>
          <p:cNvPr id="26" name="任意多边形: 形状 25"/>
          <p:cNvSpPr/>
          <p:nvPr>
            <p:custDataLst>
              <p:tags r:id="rId4"/>
            </p:custDataLst>
          </p:nvPr>
        </p:nvSpPr>
        <p:spPr>
          <a:xfrm flipH="1">
            <a:off x="1270953" y="1640205"/>
            <a:ext cx="2979534" cy="1899874"/>
          </a:xfrm>
          <a:prstGeom prst="roundRect">
            <a:avLst>
              <a:gd name="adj" fmla="val 2811"/>
            </a:avLst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任意多边形: 形状 14"/>
          <p:cNvSpPr/>
          <p:nvPr>
            <p:custDataLst>
              <p:tags r:id="rId5"/>
            </p:custDataLst>
          </p:nvPr>
        </p:nvSpPr>
        <p:spPr>
          <a:xfrm>
            <a:off x="6560503" y="1919605"/>
            <a:ext cx="3126462" cy="1899874"/>
          </a:xfrm>
          <a:prstGeom prst="roundRect">
            <a:avLst>
              <a:gd name="adj" fmla="val 2224"/>
            </a:avLst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图形 2"/>
          <p:cNvSpPr/>
          <p:nvPr>
            <p:custDataLst>
              <p:tags r:id="rId6"/>
            </p:custDataLst>
          </p:nvPr>
        </p:nvSpPr>
        <p:spPr>
          <a:xfrm>
            <a:off x="2071688" y="1847215"/>
            <a:ext cx="3258820" cy="2185670"/>
          </a:xfrm>
          <a:custGeom>
            <a:avLst/>
            <a:gdLst>
              <a:gd name="connsiteX0" fmla="*/ 2431447 w 2472023"/>
              <a:gd name="connsiteY0" fmla="*/ 0 h 1658083"/>
              <a:gd name="connsiteX1" fmla="*/ 40481 w 2472023"/>
              <a:gd name="connsiteY1" fmla="*/ 0 h 1658083"/>
              <a:gd name="connsiteX2" fmla="*/ 0 w 2472023"/>
              <a:gd name="connsiteY2" fmla="*/ 40481 h 1658083"/>
              <a:gd name="connsiteX3" fmla="*/ 0 w 2472023"/>
              <a:gd name="connsiteY3" fmla="*/ 1357313 h 1658083"/>
              <a:gd name="connsiteX4" fmla="*/ 40481 w 2472023"/>
              <a:gd name="connsiteY4" fmla="*/ 1397794 h 1658083"/>
              <a:gd name="connsiteX5" fmla="*/ 1861757 w 2472023"/>
              <a:gd name="connsiteY5" fmla="*/ 1397794 h 1658083"/>
              <a:gd name="connsiteX6" fmla="*/ 1920621 w 2472023"/>
              <a:gd name="connsiteY6" fmla="*/ 1414367 h 1658083"/>
              <a:gd name="connsiteX7" fmla="*/ 2315051 w 2472023"/>
              <a:gd name="connsiteY7" fmla="*/ 1656302 h 1658083"/>
              <a:gd name="connsiteX8" fmla="*/ 2332006 w 2472023"/>
              <a:gd name="connsiteY8" fmla="*/ 1642015 h 1658083"/>
              <a:gd name="connsiteX9" fmla="*/ 2239328 w 2472023"/>
              <a:gd name="connsiteY9" fmla="*/ 1412177 h 1658083"/>
              <a:gd name="connsiteX10" fmla="*/ 2249043 w 2472023"/>
              <a:gd name="connsiteY10" fmla="*/ 1397794 h 1658083"/>
              <a:gd name="connsiteX11" fmla="*/ 2431542 w 2472023"/>
              <a:gd name="connsiteY11" fmla="*/ 1397794 h 1658083"/>
              <a:gd name="connsiteX12" fmla="*/ 2472023 w 2472023"/>
              <a:gd name="connsiteY12" fmla="*/ 1357313 h 1658083"/>
              <a:gd name="connsiteX13" fmla="*/ 2472023 w 2472023"/>
              <a:gd name="connsiteY13" fmla="*/ 40481 h 1658083"/>
              <a:gd name="connsiteX14" fmla="*/ 2431447 w 2472023"/>
              <a:gd name="connsiteY14" fmla="*/ 0 h 165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72023" h="1658083">
                <a:moveTo>
                  <a:pt x="2431447" y="0"/>
                </a:moveTo>
                <a:lnTo>
                  <a:pt x="40481" y="0"/>
                </a:lnTo>
                <a:cubicBezTo>
                  <a:pt x="18097" y="0"/>
                  <a:pt x="0" y="18097"/>
                  <a:pt x="0" y="40481"/>
                </a:cubicBezTo>
                <a:lnTo>
                  <a:pt x="0" y="1357313"/>
                </a:lnTo>
                <a:cubicBezTo>
                  <a:pt x="0" y="1379696"/>
                  <a:pt x="18097" y="1397794"/>
                  <a:pt x="40481" y="1397794"/>
                </a:cubicBezTo>
                <a:lnTo>
                  <a:pt x="1861757" y="1397794"/>
                </a:lnTo>
                <a:cubicBezTo>
                  <a:pt x="1882521" y="1397794"/>
                  <a:pt x="1902904" y="1403509"/>
                  <a:pt x="1920621" y="1414367"/>
                </a:cubicBezTo>
                <a:lnTo>
                  <a:pt x="2315051" y="1656302"/>
                </a:lnTo>
                <a:cubicBezTo>
                  <a:pt x="2324671" y="1662208"/>
                  <a:pt x="2336197" y="1652397"/>
                  <a:pt x="2332006" y="1642015"/>
                </a:cubicBezTo>
                <a:lnTo>
                  <a:pt x="2239328" y="1412177"/>
                </a:lnTo>
                <a:cubicBezTo>
                  <a:pt x="2236565" y="1405319"/>
                  <a:pt x="2241613" y="1397794"/>
                  <a:pt x="2249043" y="1397794"/>
                </a:cubicBezTo>
                <a:lnTo>
                  <a:pt x="2431542" y="1397794"/>
                </a:lnTo>
                <a:cubicBezTo>
                  <a:pt x="2453926" y="1397794"/>
                  <a:pt x="2472023" y="1379696"/>
                  <a:pt x="2472023" y="1357313"/>
                </a:cubicBezTo>
                <a:lnTo>
                  <a:pt x="2472023" y="40481"/>
                </a:lnTo>
                <a:cubicBezTo>
                  <a:pt x="2471833" y="18097"/>
                  <a:pt x="2453735" y="0"/>
                  <a:pt x="24314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705" tIns="0" rIns="179705" bIns="396240" numCol="1" spcCol="0" rtlCol="0" fromWordArt="0" anchor="ctr" anchorCtr="0" forceAA="0" compatLnSpc="1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他们不仅考察供应商的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价格和质量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，还会严格审核供应商的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环保资质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，要求供应商必须符合国家环保标准，减少碳排放。</a:t>
            </a:r>
            <a:endParaRPr lang="zh-CN" altLang="en-US" sz="1600" kern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图形 2"/>
          <p:cNvSpPr/>
          <p:nvPr>
            <p:custDataLst>
              <p:tags r:id="rId7"/>
            </p:custDataLst>
          </p:nvPr>
        </p:nvSpPr>
        <p:spPr>
          <a:xfrm flipH="1">
            <a:off x="6908483" y="2165985"/>
            <a:ext cx="3730625" cy="1986921"/>
          </a:xfrm>
          <a:custGeom>
            <a:avLst/>
            <a:gdLst>
              <a:gd name="connsiteX0" fmla="*/ 2431447 w 2472023"/>
              <a:gd name="connsiteY0" fmla="*/ 0 h 1658083"/>
              <a:gd name="connsiteX1" fmla="*/ 40481 w 2472023"/>
              <a:gd name="connsiteY1" fmla="*/ 0 h 1658083"/>
              <a:gd name="connsiteX2" fmla="*/ 0 w 2472023"/>
              <a:gd name="connsiteY2" fmla="*/ 40481 h 1658083"/>
              <a:gd name="connsiteX3" fmla="*/ 0 w 2472023"/>
              <a:gd name="connsiteY3" fmla="*/ 1357313 h 1658083"/>
              <a:gd name="connsiteX4" fmla="*/ 40481 w 2472023"/>
              <a:gd name="connsiteY4" fmla="*/ 1397794 h 1658083"/>
              <a:gd name="connsiteX5" fmla="*/ 1861757 w 2472023"/>
              <a:gd name="connsiteY5" fmla="*/ 1397794 h 1658083"/>
              <a:gd name="connsiteX6" fmla="*/ 1920621 w 2472023"/>
              <a:gd name="connsiteY6" fmla="*/ 1414367 h 1658083"/>
              <a:gd name="connsiteX7" fmla="*/ 2315051 w 2472023"/>
              <a:gd name="connsiteY7" fmla="*/ 1656302 h 1658083"/>
              <a:gd name="connsiteX8" fmla="*/ 2332006 w 2472023"/>
              <a:gd name="connsiteY8" fmla="*/ 1642015 h 1658083"/>
              <a:gd name="connsiteX9" fmla="*/ 2239328 w 2472023"/>
              <a:gd name="connsiteY9" fmla="*/ 1412177 h 1658083"/>
              <a:gd name="connsiteX10" fmla="*/ 2249043 w 2472023"/>
              <a:gd name="connsiteY10" fmla="*/ 1397794 h 1658083"/>
              <a:gd name="connsiteX11" fmla="*/ 2431542 w 2472023"/>
              <a:gd name="connsiteY11" fmla="*/ 1397794 h 1658083"/>
              <a:gd name="connsiteX12" fmla="*/ 2472023 w 2472023"/>
              <a:gd name="connsiteY12" fmla="*/ 1357313 h 1658083"/>
              <a:gd name="connsiteX13" fmla="*/ 2472023 w 2472023"/>
              <a:gd name="connsiteY13" fmla="*/ 40481 h 1658083"/>
              <a:gd name="connsiteX14" fmla="*/ 2431447 w 2472023"/>
              <a:gd name="connsiteY14" fmla="*/ 0 h 165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75" h="3129">
                <a:moveTo>
                  <a:pt x="84" y="0"/>
                </a:moveTo>
                <a:lnTo>
                  <a:pt x="827" y="0"/>
                </a:lnTo>
                <a:lnTo>
                  <a:pt x="3294" y="0"/>
                </a:lnTo>
                <a:lnTo>
                  <a:pt x="5791" y="0"/>
                </a:lnTo>
                <a:cubicBezTo>
                  <a:pt x="5837" y="0"/>
                  <a:pt x="5875" y="38"/>
                  <a:pt x="5875" y="84"/>
                </a:cubicBezTo>
                <a:lnTo>
                  <a:pt x="5875" y="260"/>
                </a:lnTo>
                <a:lnTo>
                  <a:pt x="5875" y="717"/>
                </a:lnTo>
                <a:lnTo>
                  <a:pt x="5875" y="2505"/>
                </a:lnTo>
                <a:cubicBezTo>
                  <a:pt x="5875" y="2551"/>
                  <a:pt x="5837" y="2589"/>
                  <a:pt x="5791" y="2589"/>
                </a:cubicBezTo>
                <a:lnTo>
                  <a:pt x="5412" y="2589"/>
                </a:lnTo>
                <a:cubicBezTo>
                  <a:pt x="5397" y="2589"/>
                  <a:pt x="5386" y="2604"/>
                  <a:pt x="5392" y="2619"/>
                </a:cubicBezTo>
                <a:lnTo>
                  <a:pt x="5584" y="3096"/>
                </a:lnTo>
                <a:cubicBezTo>
                  <a:pt x="5593" y="3117"/>
                  <a:pt x="5569" y="3138"/>
                  <a:pt x="5549" y="3125"/>
                </a:cubicBezTo>
                <a:lnTo>
                  <a:pt x="4730" y="2623"/>
                </a:lnTo>
                <a:cubicBezTo>
                  <a:pt x="4693" y="2601"/>
                  <a:pt x="4651" y="2589"/>
                  <a:pt x="4608" y="2589"/>
                </a:cubicBezTo>
                <a:lnTo>
                  <a:pt x="3294" y="2589"/>
                </a:lnTo>
                <a:lnTo>
                  <a:pt x="827" y="2589"/>
                </a:lnTo>
                <a:lnTo>
                  <a:pt x="84" y="2589"/>
                </a:lnTo>
                <a:cubicBezTo>
                  <a:pt x="38" y="2589"/>
                  <a:pt x="0" y="2551"/>
                  <a:pt x="0" y="2505"/>
                </a:cubicBezTo>
                <a:lnTo>
                  <a:pt x="0" y="717"/>
                </a:lnTo>
                <a:lnTo>
                  <a:pt x="0" y="260"/>
                </a:lnTo>
                <a:lnTo>
                  <a:pt x="0" y="84"/>
                </a:lnTo>
                <a:cubicBezTo>
                  <a:pt x="0" y="38"/>
                  <a:pt x="38" y="0"/>
                  <a:pt x="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705" tIns="0" rIns="179705" bIns="396240" numCol="1" spcCol="0" rtlCol="0" fromWordArt="0" anchor="ctr" anchorCtr="0" forceAA="0" compatLnSpc="1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比亚迪会和供应商协同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优化运输方案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，采用铁路运输、集中配送等方式，降低物流成本和环境影响。</a:t>
            </a:r>
            <a:endParaRPr lang="zh-CN" altLang="en-US" sz="1600" kern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图形 6"/>
          <p:cNvSpPr/>
          <p:nvPr>
            <p:custDataLst>
              <p:tags r:id="rId8"/>
            </p:custDataLst>
          </p:nvPr>
        </p:nvSpPr>
        <p:spPr>
          <a:xfrm>
            <a:off x="1115378" y="4032885"/>
            <a:ext cx="3623310" cy="1599565"/>
          </a:xfrm>
          <a:custGeom>
            <a:avLst/>
            <a:gdLst>
              <a:gd name="connsiteX0" fmla="*/ 2749988 w 2757854"/>
              <a:gd name="connsiteY0" fmla="*/ 759577 h 1217390"/>
              <a:gd name="connsiteX1" fmla="*/ 2536533 w 2757854"/>
              <a:gd name="connsiteY1" fmla="*/ 664327 h 1217390"/>
              <a:gd name="connsiteX2" fmla="*/ 2516245 w 2757854"/>
              <a:gd name="connsiteY2" fmla="*/ 633180 h 1217390"/>
              <a:gd name="connsiteX3" fmla="*/ 2516245 w 2757854"/>
              <a:gd name="connsiteY3" fmla="*/ 53298 h 1217390"/>
              <a:gd name="connsiteX4" fmla="*/ 2462905 w 2757854"/>
              <a:gd name="connsiteY4" fmla="*/ -42 h 1217390"/>
              <a:gd name="connsiteX5" fmla="*/ 53080 w 2757854"/>
              <a:gd name="connsiteY5" fmla="*/ -42 h 1217390"/>
              <a:gd name="connsiteX6" fmla="*/ -165 w 2757854"/>
              <a:gd name="connsiteY6" fmla="*/ 53298 h 1217390"/>
              <a:gd name="connsiteX7" fmla="*/ -165 w 2757854"/>
              <a:gd name="connsiteY7" fmla="*/ 1164009 h 1217390"/>
              <a:gd name="connsiteX8" fmla="*/ 53080 w 2757854"/>
              <a:gd name="connsiteY8" fmla="*/ 1217349 h 1217390"/>
              <a:gd name="connsiteX9" fmla="*/ 2462905 w 2757854"/>
              <a:gd name="connsiteY9" fmla="*/ 1217349 h 1217390"/>
              <a:gd name="connsiteX10" fmla="*/ 2516245 w 2757854"/>
              <a:gd name="connsiteY10" fmla="*/ 1164009 h 1217390"/>
              <a:gd name="connsiteX11" fmla="*/ 2516245 w 2757854"/>
              <a:gd name="connsiteY11" fmla="*/ 908929 h 1217390"/>
              <a:gd name="connsiteX12" fmla="*/ 2536533 w 2757854"/>
              <a:gd name="connsiteY12" fmla="*/ 877782 h 1217390"/>
              <a:gd name="connsiteX13" fmla="*/ 2749988 w 2757854"/>
              <a:gd name="connsiteY13" fmla="*/ 783008 h 1217390"/>
              <a:gd name="connsiteX14" fmla="*/ 2756637 w 2757854"/>
              <a:gd name="connsiteY14" fmla="*/ 766225 h 1217390"/>
              <a:gd name="connsiteX15" fmla="*/ 2749988 w 2757854"/>
              <a:gd name="connsiteY15" fmla="*/ 759577 h 12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7854" h="1217390">
                <a:moveTo>
                  <a:pt x="2749988" y="759577"/>
                </a:moveTo>
                <a:lnTo>
                  <a:pt x="2536533" y="664327"/>
                </a:lnTo>
                <a:cubicBezTo>
                  <a:pt x="2524189" y="658888"/>
                  <a:pt x="2516235" y="646668"/>
                  <a:pt x="2516245" y="633180"/>
                </a:cubicBezTo>
                <a:lnTo>
                  <a:pt x="2516245" y="53298"/>
                </a:lnTo>
                <a:cubicBezTo>
                  <a:pt x="2516245" y="23839"/>
                  <a:pt x="2492366" y="-42"/>
                  <a:pt x="2462905" y="-42"/>
                </a:cubicBezTo>
                <a:lnTo>
                  <a:pt x="53080" y="-42"/>
                </a:lnTo>
                <a:cubicBezTo>
                  <a:pt x="23657" y="11"/>
                  <a:pt x="-165" y="23876"/>
                  <a:pt x="-165" y="53298"/>
                </a:cubicBezTo>
                <a:lnTo>
                  <a:pt x="-165" y="1164009"/>
                </a:lnTo>
                <a:cubicBezTo>
                  <a:pt x="-165" y="1193431"/>
                  <a:pt x="23657" y="1217291"/>
                  <a:pt x="53080" y="1217349"/>
                </a:cubicBezTo>
                <a:lnTo>
                  <a:pt x="2462905" y="1217349"/>
                </a:lnTo>
                <a:cubicBezTo>
                  <a:pt x="2492366" y="1217349"/>
                  <a:pt x="2516245" y="1193469"/>
                  <a:pt x="2516245" y="1164009"/>
                </a:cubicBezTo>
                <a:lnTo>
                  <a:pt x="2516245" y="908929"/>
                </a:lnTo>
                <a:cubicBezTo>
                  <a:pt x="2516235" y="895442"/>
                  <a:pt x="2524189" y="883221"/>
                  <a:pt x="2536533" y="877782"/>
                </a:cubicBezTo>
                <a:lnTo>
                  <a:pt x="2749988" y="783008"/>
                </a:lnTo>
                <a:cubicBezTo>
                  <a:pt x="2756456" y="780208"/>
                  <a:pt x="2759437" y="772702"/>
                  <a:pt x="2756637" y="766225"/>
                </a:cubicBezTo>
                <a:cubicBezTo>
                  <a:pt x="2755351" y="763244"/>
                  <a:pt x="2752970" y="760863"/>
                  <a:pt x="2749988" y="759577"/>
                </a:cubicBezTo>
                <a:close/>
              </a:path>
            </a:pathLst>
          </a:cu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145" tIns="46990" rIns="504190" bIns="45720" numCol="1" spcCol="0" rtlCol="0" fromWordArt="0" anchor="ctr" anchorCtr="0" forceAA="0" compatLnSpc="1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咱们国家的新能源汽车企业比亚迪，在采购电池原材料时，始终坚持</a:t>
            </a: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集体效应</a:t>
            </a: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和</a:t>
            </a: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可持续发展原则</a:t>
            </a: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zh-CN" sz="1600" kern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图形 6"/>
          <p:cNvSpPr/>
          <p:nvPr>
            <p:custDataLst>
              <p:tags r:id="rId9"/>
            </p:custDataLst>
          </p:nvPr>
        </p:nvSpPr>
        <p:spPr>
          <a:xfrm flipH="1">
            <a:off x="7163118" y="4185920"/>
            <a:ext cx="3820794" cy="1437641"/>
          </a:xfrm>
          <a:custGeom>
            <a:avLst/>
            <a:gdLst>
              <a:gd name="connsiteX0" fmla="*/ 2749988 w 2757854"/>
              <a:gd name="connsiteY0" fmla="*/ 759577 h 1217390"/>
              <a:gd name="connsiteX1" fmla="*/ 2536533 w 2757854"/>
              <a:gd name="connsiteY1" fmla="*/ 664327 h 1217390"/>
              <a:gd name="connsiteX2" fmla="*/ 2516245 w 2757854"/>
              <a:gd name="connsiteY2" fmla="*/ 633180 h 1217390"/>
              <a:gd name="connsiteX3" fmla="*/ 2516245 w 2757854"/>
              <a:gd name="connsiteY3" fmla="*/ 53298 h 1217390"/>
              <a:gd name="connsiteX4" fmla="*/ 2462905 w 2757854"/>
              <a:gd name="connsiteY4" fmla="*/ -42 h 1217390"/>
              <a:gd name="connsiteX5" fmla="*/ 53080 w 2757854"/>
              <a:gd name="connsiteY5" fmla="*/ -42 h 1217390"/>
              <a:gd name="connsiteX6" fmla="*/ -165 w 2757854"/>
              <a:gd name="connsiteY6" fmla="*/ 53298 h 1217390"/>
              <a:gd name="connsiteX7" fmla="*/ -165 w 2757854"/>
              <a:gd name="connsiteY7" fmla="*/ 1164009 h 1217390"/>
              <a:gd name="connsiteX8" fmla="*/ 53080 w 2757854"/>
              <a:gd name="connsiteY8" fmla="*/ 1217349 h 1217390"/>
              <a:gd name="connsiteX9" fmla="*/ 2462905 w 2757854"/>
              <a:gd name="connsiteY9" fmla="*/ 1217349 h 1217390"/>
              <a:gd name="connsiteX10" fmla="*/ 2516245 w 2757854"/>
              <a:gd name="connsiteY10" fmla="*/ 1164009 h 1217390"/>
              <a:gd name="connsiteX11" fmla="*/ 2516245 w 2757854"/>
              <a:gd name="connsiteY11" fmla="*/ 908929 h 1217390"/>
              <a:gd name="connsiteX12" fmla="*/ 2536533 w 2757854"/>
              <a:gd name="connsiteY12" fmla="*/ 877782 h 1217390"/>
              <a:gd name="connsiteX13" fmla="*/ 2749988 w 2757854"/>
              <a:gd name="connsiteY13" fmla="*/ 783008 h 1217390"/>
              <a:gd name="connsiteX14" fmla="*/ 2756637 w 2757854"/>
              <a:gd name="connsiteY14" fmla="*/ 766225 h 1217390"/>
              <a:gd name="connsiteX15" fmla="*/ 2749988 w 2757854"/>
              <a:gd name="connsiteY15" fmla="*/ 759577 h 12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17" h="2264">
                <a:moveTo>
                  <a:pt x="421" y="0"/>
                </a:moveTo>
                <a:lnTo>
                  <a:pt x="5407" y="0"/>
                </a:lnTo>
                <a:cubicBezTo>
                  <a:pt x="5468" y="0"/>
                  <a:pt x="5517" y="49"/>
                  <a:pt x="5517" y="110"/>
                </a:cubicBezTo>
                <a:lnTo>
                  <a:pt x="5517" y="206"/>
                </a:lnTo>
                <a:lnTo>
                  <a:pt x="5517" y="461"/>
                </a:lnTo>
                <a:lnTo>
                  <a:pt x="5517" y="1055"/>
                </a:lnTo>
                <a:cubicBezTo>
                  <a:pt x="5517" y="1083"/>
                  <a:pt x="5534" y="1108"/>
                  <a:pt x="5559" y="1120"/>
                </a:cubicBezTo>
                <a:lnTo>
                  <a:pt x="6001" y="1317"/>
                </a:lnTo>
                <a:cubicBezTo>
                  <a:pt x="6007" y="1319"/>
                  <a:pt x="6012" y="1324"/>
                  <a:pt x="6015" y="1331"/>
                </a:cubicBezTo>
                <a:cubicBezTo>
                  <a:pt x="6021" y="1344"/>
                  <a:pt x="6014" y="1359"/>
                  <a:pt x="6001" y="1365"/>
                </a:cubicBezTo>
                <a:lnTo>
                  <a:pt x="5559" y="1561"/>
                </a:lnTo>
                <a:cubicBezTo>
                  <a:pt x="5534" y="1573"/>
                  <a:pt x="5517" y="1598"/>
                  <a:pt x="5517" y="1626"/>
                </a:cubicBezTo>
                <a:lnTo>
                  <a:pt x="5517" y="2154"/>
                </a:lnTo>
                <a:cubicBezTo>
                  <a:pt x="5517" y="2215"/>
                  <a:pt x="5468" y="2264"/>
                  <a:pt x="5407" y="2264"/>
                </a:cubicBezTo>
                <a:lnTo>
                  <a:pt x="421" y="2264"/>
                </a:lnTo>
                <a:lnTo>
                  <a:pt x="421" y="2264"/>
                </a:lnTo>
                <a:lnTo>
                  <a:pt x="110" y="2264"/>
                </a:lnTo>
                <a:cubicBezTo>
                  <a:pt x="49" y="2264"/>
                  <a:pt x="0" y="2215"/>
                  <a:pt x="0" y="2154"/>
                </a:cubicBezTo>
                <a:lnTo>
                  <a:pt x="0" y="461"/>
                </a:lnTo>
                <a:lnTo>
                  <a:pt x="0" y="206"/>
                </a:lnTo>
                <a:lnTo>
                  <a:pt x="0" y="110"/>
                </a:lnTo>
                <a:cubicBezTo>
                  <a:pt x="0" y="49"/>
                  <a:pt x="49" y="0"/>
                  <a:pt x="110" y="0"/>
                </a:cubicBezTo>
                <a:lnTo>
                  <a:pt x="421" y="0"/>
                </a:lnTo>
                <a:lnTo>
                  <a:pt x="4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46990" rIns="215900" bIns="45720" numCol="1" spcCol="0" rtlCol="0" fromWordArt="0" anchor="ctr" anchorCtr="0" forceAA="0" compatLnSpc="1">
            <a:noAutofit/>
          </a:bodyPr>
          <a:p>
            <a:pPr indent="0" algn="ctr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这种采购不仅满足了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企业生产需求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，还承担了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社会责任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，推动了整个供应链的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绿色发展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，这就是采购原则和社会责任的完美结合。</a:t>
            </a:r>
            <a:endParaRPr lang="zh-CN" altLang="en-US" sz="1600" kern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4277360" y="4175125"/>
            <a:ext cx="1242695" cy="12426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10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圆环2"/>
          <p:cNvSpPr/>
          <p:nvPr>
            <p:custDataLst>
              <p:tags r:id="rId4"/>
            </p:custDataLst>
          </p:nvPr>
        </p:nvSpPr>
        <p:spPr>
          <a:xfrm>
            <a:off x="1871345" y="4648835"/>
            <a:ext cx="6054725" cy="1027430"/>
          </a:xfrm>
          <a:custGeom>
            <a:avLst/>
            <a:gdLst>
              <a:gd name="connsiteX0" fmla="*/ 6063732 w 6845299"/>
              <a:gd name="connsiteY0" fmla="*/ 247688 h 1361271"/>
              <a:gd name="connsiteX1" fmla="*/ 6845299 w 6845299"/>
              <a:gd name="connsiteY1" fmla="*/ 680635 h 1361271"/>
              <a:gd name="connsiteX2" fmla="*/ 3422649 w 6845299"/>
              <a:gd name="connsiteY2" fmla="*/ 1361271 h 1361271"/>
              <a:gd name="connsiteX3" fmla="*/ 0 w 6845299"/>
              <a:gd name="connsiteY3" fmla="*/ 680636 h 1361271"/>
              <a:gd name="connsiteX4" fmla="*/ 3422650 w 6845299"/>
              <a:gd name="connsiteY4" fmla="*/ 0 h 1361271"/>
              <a:gd name="connsiteX5" fmla="*/ 6063732 w 6845299"/>
              <a:gd name="connsiteY5" fmla="*/ 247688 h 1361271"/>
              <a:gd name="connsiteX6" fmla="*/ 5627629 w 6845299"/>
              <a:gd name="connsiteY6" fmla="*/ 261458 h 1361271"/>
              <a:gd name="connsiteX7" fmla="*/ 3435819 w 6845299"/>
              <a:gd name="connsiteY7" fmla="*/ 55904 h 1361271"/>
              <a:gd name="connsiteX8" fmla="*/ 595393 w 6845299"/>
              <a:gd name="connsiteY8" fmla="*/ 620756 h 1361271"/>
              <a:gd name="connsiteX9" fmla="*/ 3435819 w 6845299"/>
              <a:gd name="connsiteY9" fmla="*/ 1185609 h 1361271"/>
              <a:gd name="connsiteX10" fmla="*/ 6276245 w 6845299"/>
              <a:gd name="connsiteY10" fmla="*/ 620757 h 1361271"/>
              <a:gd name="connsiteX11" fmla="*/ 5627629 w 6845299"/>
              <a:gd name="connsiteY11" fmla="*/ 261458 h 136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45299" h="1361271">
                <a:moveTo>
                  <a:pt x="6063732" y="247688"/>
                </a:moveTo>
                <a:cubicBezTo>
                  <a:pt x="6551994" y="365342"/>
                  <a:pt x="6845300" y="516177"/>
                  <a:pt x="6845299" y="680635"/>
                </a:cubicBezTo>
                <a:cubicBezTo>
                  <a:pt x="6845299" y="1056539"/>
                  <a:pt x="5312927" y="1361270"/>
                  <a:pt x="3422649" y="1361271"/>
                </a:cubicBezTo>
                <a:cubicBezTo>
                  <a:pt x="1532372" y="1361270"/>
                  <a:pt x="-1" y="1056539"/>
                  <a:pt x="0" y="680636"/>
                </a:cubicBezTo>
                <a:cubicBezTo>
                  <a:pt x="-1" y="304731"/>
                  <a:pt x="1532373" y="0"/>
                  <a:pt x="3422650" y="0"/>
                </a:cubicBezTo>
                <a:cubicBezTo>
                  <a:pt x="4485931" y="0"/>
                  <a:pt x="5435968" y="96419"/>
                  <a:pt x="6063732" y="247688"/>
                </a:cubicBezTo>
                <a:close/>
                <a:moveTo>
                  <a:pt x="5627629" y="261458"/>
                </a:moveTo>
                <a:cubicBezTo>
                  <a:pt x="5106654" y="135921"/>
                  <a:pt x="4318226" y="55904"/>
                  <a:pt x="3435819" y="55904"/>
                </a:cubicBezTo>
                <a:cubicBezTo>
                  <a:pt x="1867095" y="55904"/>
                  <a:pt x="595393" y="308797"/>
                  <a:pt x="595393" y="620756"/>
                </a:cubicBezTo>
                <a:cubicBezTo>
                  <a:pt x="595393" y="932716"/>
                  <a:pt x="1867095" y="1185608"/>
                  <a:pt x="3435819" y="1185609"/>
                </a:cubicBezTo>
                <a:cubicBezTo>
                  <a:pt x="5004543" y="1185608"/>
                  <a:pt x="6276245" y="932715"/>
                  <a:pt x="6276245" y="620757"/>
                </a:cubicBezTo>
                <a:cubicBezTo>
                  <a:pt x="6276244" y="484274"/>
                  <a:pt x="6032833" y="359098"/>
                  <a:pt x="5627629" y="26145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9" name="圆环1"/>
          <p:cNvSpPr/>
          <p:nvPr>
            <p:custDataLst>
              <p:tags r:id="rId5"/>
            </p:custDataLst>
          </p:nvPr>
        </p:nvSpPr>
        <p:spPr>
          <a:xfrm>
            <a:off x="1623060" y="4597400"/>
            <a:ext cx="6551930" cy="1154430"/>
          </a:xfrm>
          <a:prstGeom prst="ellipse">
            <a:avLst/>
          </a:prstGeom>
          <a:noFill/>
          <a:ln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31" name="图形 10" descr="343439383331313b343532303033323bd3a6d3c3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8990" y="4474845"/>
            <a:ext cx="612140" cy="612140"/>
          </a:xfrm>
          <a:prstGeom prst="rect">
            <a:avLst/>
          </a:prstGeom>
          <a:effectLst>
            <a:outerShdw blurRad="215900" sx="102000" sy="102000" algn="ctr" rotWithShape="0">
              <a:schemeClr val="accent1">
                <a:alpha val="40000"/>
              </a:schemeClr>
            </a:outerShdw>
          </a:effectLst>
        </p:spPr>
      </p:pic>
      <p:sp>
        <p:nvSpPr>
          <p:cNvPr id="45" name="Freeform 14"/>
          <p:cNvSpPr/>
          <p:nvPr>
            <p:custDataLst>
              <p:tags r:id="rId9"/>
            </p:custDataLst>
          </p:nvPr>
        </p:nvSpPr>
        <p:spPr>
          <a:xfrm>
            <a:off x="2682240" y="3908425"/>
            <a:ext cx="1737360" cy="490220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0" y="0"/>
                </a:moveTo>
                <a:lnTo>
                  <a:pt x="0" y="559107"/>
                </a:lnTo>
                <a:cubicBezTo>
                  <a:pt x="0" y="608787"/>
                  <a:pt x="40320" y="649107"/>
                  <a:pt x="90000" y="649107"/>
                </a:cubicBezTo>
                <a:lnTo>
                  <a:pt x="2475966" y="64910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 39"/>
          <p:cNvSpPr/>
          <p:nvPr>
            <p:custDataLst>
              <p:tags r:id="rId10"/>
            </p:custDataLst>
          </p:nvPr>
        </p:nvSpPr>
        <p:spPr>
          <a:xfrm>
            <a:off x="5378450" y="3908425"/>
            <a:ext cx="1715135" cy="490220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2475966" y="0"/>
                </a:moveTo>
                <a:lnTo>
                  <a:pt x="2475966" y="559107"/>
                </a:lnTo>
                <a:cubicBezTo>
                  <a:pt x="2475966" y="608787"/>
                  <a:pt x="2435646" y="649107"/>
                  <a:pt x="2385966" y="649107"/>
                </a:cubicBezTo>
                <a:lnTo>
                  <a:pt x="0" y="64910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矩形 35"/>
          <p:cNvSpPr/>
          <p:nvPr>
            <p:custDataLst>
              <p:tags r:id="rId11"/>
            </p:custDataLst>
          </p:nvPr>
        </p:nvSpPr>
        <p:spPr>
          <a:xfrm>
            <a:off x="3317240" y="5294630"/>
            <a:ext cx="3176905" cy="2781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高效的采购管理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12"/>
            </p:custDataLst>
          </p:nvPr>
        </p:nvSpPr>
        <p:spPr>
          <a:xfrm>
            <a:off x="1213485" y="2628900"/>
            <a:ext cx="2967355" cy="7931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骨架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规范性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减少风险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13"/>
            </p:custDataLst>
          </p:nvPr>
        </p:nvSpPr>
        <p:spPr>
          <a:xfrm>
            <a:off x="1213485" y="2289175"/>
            <a:ext cx="2967355" cy="2781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采购流程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4"/>
            </p:custDataLst>
          </p:nvPr>
        </p:nvSpPr>
        <p:spPr>
          <a:xfrm>
            <a:off x="5605780" y="2628900"/>
            <a:ext cx="2978785" cy="7931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灵魂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灵活运用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提升效益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15"/>
            </p:custDataLst>
          </p:nvPr>
        </p:nvSpPr>
        <p:spPr>
          <a:xfrm>
            <a:off x="5605145" y="2289175"/>
            <a:ext cx="2980055" cy="2781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采购原则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7" name="椭圆 66"/>
          <p:cNvSpPr/>
          <p:nvPr>
            <p:custDataLst>
              <p:tags r:id="rId16"/>
            </p:custDataLst>
          </p:nvPr>
        </p:nvSpPr>
        <p:spPr>
          <a:xfrm>
            <a:off x="2640965" y="3848735"/>
            <a:ext cx="80645" cy="806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0" name="椭圆 69"/>
          <p:cNvSpPr/>
          <p:nvPr>
            <p:custDataLst>
              <p:tags r:id="rId17"/>
            </p:custDataLst>
          </p:nvPr>
        </p:nvSpPr>
        <p:spPr>
          <a:xfrm>
            <a:off x="7055485" y="3848735"/>
            <a:ext cx="80645" cy="806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10"/>
          <p:cNvSpPr/>
          <p:nvPr>
            <p:custDataLst>
              <p:tags r:id="rId1"/>
            </p:custDataLst>
          </p:nvPr>
        </p:nvSpPr>
        <p:spPr>
          <a:xfrm>
            <a:off x="827962" y="2828455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4" name="任意多边形: 形状 14"/>
          <p:cNvSpPr/>
          <p:nvPr>
            <p:custDataLst>
              <p:tags r:id="rId2"/>
            </p:custDataLst>
          </p:nvPr>
        </p:nvSpPr>
        <p:spPr>
          <a:xfrm>
            <a:off x="827962" y="3798397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任意多边形: 形状 18"/>
          <p:cNvSpPr/>
          <p:nvPr>
            <p:custDataLst>
              <p:tags r:id="rId3"/>
            </p:custDataLst>
          </p:nvPr>
        </p:nvSpPr>
        <p:spPr>
          <a:xfrm>
            <a:off x="827962" y="4767822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4"/>
            </p:custDataLst>
          </p:nvPr>
        </p:nvCxnSpPr>
        <p:spPr>
          <a:xfrm>
            <a:off x="1791197" y="3766925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5"/>
            </p:custDataLst>
          </p:nvPr>
        </p:nvCxnSpPr>
        <p:spPr>
          <a:xfrm>
            <a:off x="1791197" y="2797500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6"/>
            </p:custDataLst>
          </p:nvPr>
        </p:nvCxnSpPr>
        <p:spPr>
          <a:xfrm>
            <a:off x="1791197" y="4736351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5"/>
          <p:cNvSpPr txBox="1"/>
          <p:nvPr>
            <p:custDataLst>
              <p:tags r:id="rId7"/>
            </p:custDataLst>
          </p:nvPr>
        </p:nvSpPr>
        <p:spPr>
          <a:xfrm>
            <a:off x="965199" y="2495683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文本框 7"/>
          <p:cNvSpPr txBox="1"/>
          <p:nvPr>
            <p:custDataLst>
              <p:tags r:id="rId8"/>
            </p:custDataLst>
          </p:nvPr>
        </p:nvSpPr>
        <p:spPr>
          <a:xfrm>
            <a:off x="1850390" y="2643505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+mj-ea"/>
                <a:ea typeface="+mj-ea"/>
                <a:sym typeface="+mn-ea"/>
              </a:rPr>
              <a:t>采购管理基本概念和作用</a:t>
            </a:r>
            <a:endParaRPr lang="zh-CN" altLang="en-US" sz="2800" dirty="0">
              <a:latin typeface="+mj-ea"/>
              <a:ea typeface="+mj-ea"/>
              <a:sym typeface="+mn-ea"/>
            </a:endParaRPr>
          </a:p>
        </p:txBody>
      </p:sp>
      <p:sp>
        <p:nvSpPr>
          <p:cNvPr id="71" name="文本框 15"/>
          <p:cNvSpPr txBox="1"/>
          <p:nvPr>
            <p:custDataLst>
              <p:tags r:id="rId9"/>
            </p:custDataLst>
          </p:nvPr>
        </p:nvSpPr>
        <p:spPr>
          <a:xfrm>
            <a:off x="965199" y="3465108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2" name="文本框 16"/>
          <p:cNvSpPr txBox="1"/>
          <p:nvPr>
            <p:custDataLst>
              <p:tags r:id="rId10"/>
            </p:custDataLst>
          </p:nvPr>
        </p:nvSpPr>
        <p:spPr>
          <a:xfrm>
            <a:off x="1850390" y="361315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采购基本程序和原则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3" name="文本框 23"/>
          <p:cNvSpPr txBox="1"/>
          <p:nvPr>
            <p:custDataLst>
              <p:tags r:id="rId11"/>
            </p:custDataLst>
          </p:nvPr>
        </p:nvSpPr>
        <p:spPr>
          <a:xfrm>
            <a:off x="965199" y="4435050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4" name="文本框 24"/>
          <p:cNvSpPr txBox="1"/>
          <p:nvPr>
            <p:custDataLst>
              <p:tags r:id="rId12"/>
            </p:custDataLst>
          </p:nvPr>
        </p:nvSpPr>
        <p:spPr>
          <a:xfrm>
            <a:off x="1850390" y="458343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现代采购管理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19237" y="1334366"/>
            <a:ext cx="35687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目</a:t>
            </a:r>
            <a:r>
              <a:rPr lang="en-US" altLang="zh-CN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录</a:t>
            </a:r>
            <a:endParaRPr lang="zh-CN" altLang="en-US" sz="5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763270" y="2240280"/>
            <a:ext cx="50806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学习目标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34" name="圆角矩形 33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5" name="圆角矩形 34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74190" y="2105025"/>
            <a:ext cx="6081395" cy="3708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掌握采购的基本程序；理解采购的原则；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 useBgFill="1">
        <p:nvSpPr>
          <p:cNvPr id="27" name="圆角矩形 2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 useBgFill="1">
        <p:nvSpPr>
          <p:cNvPr id="38" name="圆角矩形 37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41" name="圆角矩形 40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1135380" y="212026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135380" y="360870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5400000">
            <a:off x="1135380" y="5096510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91005" y="3288665"/>
            <a:ext cx="616394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能结合实际场景梳理采购程序节点、应用采购原则；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91005" y="4909820"/>
            <a:ext cx="6163945" cy="548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树立采购作业规范合规的专业意识。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重难点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3" name="形状21"/>
          <p:cNvSpPr/>
          <p:nvPr/>
        </p:nvSpPr>
        <p:spPr>
          <a:xfrm>
            <a:off x="5983150" y="2050097"/>
            <a:ext cx="1759694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2" h="682">
                <a:moveTo>
                  <a:pt x="3309" y="0"/>
                </a:moveTo>
                <a:cubicBezTo>
                  <a:pt x="3568" y="0"/>
                  <a:pt x="3784" y="275"/>
                  <a:pt x="3847" y="648"/>
                </a:cubicBezTo>
                <a:lnTo>
                  <a:pt x="3852" y="682"/>
                </a:lnTo>
                <a:lnTo>
                  <a:pt x="3259" y="682"/>
                </a:lnTo>
                <a:lnTo>
                  <a:pt x="3259" y="4"/>
                </a:lnTo>
                <a:lnTo>
                  <a:pt x="3266" y="2"/>
                </a:lnTo>
                <a:cubicBezTo>
                  <a:pt x="3280" y="1"/>
                  <a:pt x="3295" y="0"/>
                  <a:pt x="3309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24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2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6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2" name="形状21"/>
          <p:cNvSpPr/>
          <p:nvPr/>
        </p:nvSpPr>
        <p:spPr>
          <a:xfrm>
            <a:off x="1990340" y="2050097"/>
            <a:ext cx="1760151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3" h="682">
                <a:moveTo>
                  <a:pt x="3310" y="0"/>
                </a:moveTo>
                <a:cubicBezTo>
                  <a:pt x="3569" y="0"/>
                  <a:pt x="3785" y="275"/>
                  <a:pt x="3848" y="648"/>
                </a:cubicBezTo>
                <a:lnTo>
                  <a:pt x="3853" y="682"/>
                </a:lnTo>
                <a:lnTo>
                  <a:pt x="3260" y="682"/>
                </a:lnTo>
                <a:lnTo>
                  <a:pt x="3260" y="4"/>
                </a:lnTo>
                <a:lnTo>
                  <a:pt x="3267" y="2"/>
                </a:lnTo>
                <a:cubicBezTo>
                  <a:pt x="3281" y="1"/>
                  <a:pt x="3296" y="0"/>
                  <a:pt x="3310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33" name="矩形2"/>
          <p:cNvSpPr/>
          <p:nvPr/>
        </p:nvSpPr>
        <p:spPr>
          <a:xfrm>
            <a:off x="110490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1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5" name="矩形2"/>
          <p:cNvSpPr/>
          <p:nvPr/>
        </p:nvSpPr>
        <p:spPr>
          <a:xfrm>
            <a:off x="1105535" y="2231390"/>
            <a:ext cx="360108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7280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" name="图形 6"/>
          <p:cNvSpPr/>
          <p:nvPr/>
        </p:nvSpPr>
        <p:spPr>
          <a:xfrm>
            <a:off x="221921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01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08722" y="3385175"/>
            <a:ext cx="502920" cy="0"/>
          </a:xfrm>
          <a:prstGeom prst="line">
            <a:avLst/>
          </a:prstGeom>
          <a:ln w="25400" cap="rnd">
            <a:solidFill>
              <a:schemeClr val="accent1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388745" y="2824480"/>
            <a:ext cx="2952750" cy="38925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重点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89525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9" name="图形 6"/>
          <p:cNvSpPr/>
          <p:nvPr/>
        </p:nvSpPr>
        <p:spPr>
          <a:xfrm>
            <a:off x="621202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02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01532" y="3422635"/>
            <a:ext cx="502920" cy="0"/>
          </a:xfrm>
          <a:prstGeom prst="line">
            <a:avLst/>
          </a:prstGeom>
          <a:ln w="25400" cap="rnd">
            <a:solidFill>
              <a:schemeClr val="accent2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81625" y="2861945"/>
            <a:ext cx="2952750" cy="3892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zh-CN" altLang="en-US" sz="2800">
                <a:solidFill>
                  <a:schemeClr val="accent2"/>
                </a:solidFill>
                <a:latin typeface="+mj-ea"/>
                <a:ea typeface="+mj-ea"/>
              </a:rPr>
              <a:t>难点</a:t>
            </a:r>
            <a:endParaRPr lang="zh-CN" altLang="en-US" sz="28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0" y="3820795"/>
            <a:ext cx="2840355" cy="9385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采购的基本程序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6060" y="3912235"/>
            <a:ext cx="3114675" cy="4826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342900" lvl="0" indent="-34290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灵活运用原则平衡企业总成本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采购的基本程序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>
            <a:off x="1596390" y="2662556"/>
            <a:ext cx="0" cy="1089025"/>
          </a:xfrm>
          <a:prstGeom prst="line">
            <a:avLst/>
          </a:prstGeom>
          <a:solidFill>
            <a:srgbClr val="00993F">
              <a:alpha val="0"/>
            </a:srgbClr>
          </a:solidFill>
          <a:ln w="12700">
            <a:solidFill>
              <a:srgbClr val="2F62AE">
                <a:alpha val="30000"/>
              </a:srgb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1247775" y="1792605"/>
            <a:ext cx="688975" cy="688975"/>
          </a:xfrm>
          <a:prstGeom prst="ellipse">
            <a:avLst/>
          </a:prstGeom>
          <a:solidFill>
            <a:srgbClr val="2F62AE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200">
                <a:solidFill>
                  <a:srgbClr val="FFFFFF"/>
                </a:solidFill>
                <a:effectLst/>
                <a:latin typeface="+mn-ea"/>
                <a:cs typeface="+mn-ea"/>
                <a:sym typeface="+mn-ea"/>
              </a:rPr>
              <a:t>01</a:t>
            </a:r>
            <a:endParaRPr lang="en-US" altLang="zh-CN" sz="2000" b="1" kern="1200">
              <a:solidFill>
                <a:srgbClr val="FFFFFF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1247775" y="3945891"/>
            <a:ext cx="688975" cy="688975"/>
          </a:xfrm>
          <a:prstGeom prst="ellipse">
            <a:avLst/>
          </a:prstGeom>
          <a:solidFill>
            <a:srgbClr val="5EB6F0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200">
                <a:solidFill>
                  <a:srgbClr val="FFFFFF"/>
                </a:solidFill>
                <a:effectLst/>
                <a:latin typeface="+mn-ea"/>
                <a:cs typeface="+mn-ea"/>
                <a:sym typeface="+mn-ea"/>
              </a:rPr>
              <a:t>02</a:t>
            </a:r>
            <a:endParaRPr lang="en-US" altLang="zh-CN" sz="2000" b="1" kern="1200">
              <a:solidFill>
                <a:srgbClr val="FFFFFF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 bwMode="auto">
          <a:xfrm>
            <a:off x="2559685" y="1792605"/>
            <a:ext cx="8383905" cy="607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提出需求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559685" y="2435226"/>
            <a:ext cx="8385175" cy="114300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通常由需求部门发起。这是采购工作起点，若需求不明确，后续工作将无的放矢。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8"/>
            </p:custDataLst>
          </p:nvPr>
        </p:nvSpPr>
        <p:spPr bwMode="auto">
          <a:xfrm>
            <a:off x="2559685" y="3945891"/>
            <a:ext cx="8383905" cy="607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rPr>
              <a:t>描述需求</a:t>
            </a:r>
            <a:endParaRPr lang="zh-CN" altLang="en-US" sz="2400" b="1">
              <a:solidFill>
                <a:srgbClr val="5EB6F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2560320" y="4587241"/>
            <a:ext cx="8383270" cy="114300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0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这是整个流程的关键！得说清楚产品的规格、型号、质量标准、数量、交货时间等，比如需要型号为某某的不锈钢零部件，抗拉强度≥300MPa，数量2000个，30天内交货， 甚至包装要求、验收标准都要明确，描述越精准，后续出错的概率越低。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cxnSp>
        <p:nvCxnSpPr>
          <p:cNvPr id="31" name="直接连接符 30"/>
          <p:cNvCxnSpPr/>
          <p:nvPr>
            <p:custDataLst>
              <p:tags r:id="rId3"/>
            </p:custDataLst>
          </p:nvPr>
        </p:nvCxnSpPr>
        <p:spPr>
          <a:xfrm>
            <a:off x="1294130" y="4074160"/>
            <a:ext cx="278955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>
            <p:custDataLst>
              <p:tags r:id="rId4"/>
            </p:custDataLst>
          </p:nvPr>
        </p:nvSpPr>
        <p:spPr>
          <a:xfrm>
            <a:off x="1276985" y="3474085"/>
            <a:ext cx="2413635" cy="5378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选择供应来源、评价供应商</a:t>
            </a:r>
            <a:endParaRPr lang="zh-CN" altLang="en-US" sz="2400" b="1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5"/>
            </p:custDataLst>
          </p:nvPr>
        </p:nvSpPr>
        <p:spPr>
          <a:xfrm>
            <a:off x="3612515" y="3474085"/>
            <a:ext cx="499745" cy="53848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263015" y="4167505"/>
            <a:ext cx="2849245" cy="1911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需求明确后，采购部门要找合适的供应商，再从资质、质量、价格、交货能力等方面评估。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7"/>
            </p:custDataLst>
          </p:nvPr>
        </p:nvCxnSpPr>
        <p:spPr>
          <a:xfrm>
            <a:off x="4730750" y="4074160"/>
            <a:ext cx="2789555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>
            <p:custDataLst>
              <p:tags r:id="rId8"/>
            </p:custDataLst>
          </p:nvPr>
        </p:nvSpPr>
        <p:spPr>
          <a:xfrm>
            <a:off x="4700905" y="3474085"/>
            <a:ext cx="2413635" cy="5378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rPr>
              <a:t>确定适宜的价格</a:t>
            </a:r>
            <a:endParaRPr lang="zh-CN" altLang="en-US" sz="2400" b="1">
              <a:solidFill>
                <a:srgbClr val="5EB6F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7058025" y="3474085"/>
            <a:ext cx="499745" cy="53848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r">
              <a:buClrTx/>
              <a:buSzTx/>
              <a:buFontTx/>
            </a:pPr>
            <a:r>
              <a: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rPr>
              <a:t>04</a:t>
            </a:r>
            <a:endParaRPr lang="zh-CN" altLang="en-US" sz="2400" b="1">
              <a:solidFill>
                <a:srgbClr val="5EB6F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0"/>
            </p:custDataLst>
          </p:nvPr>
        </p:nvSpPr>
        <p:spPr>
          <a:xfrm>
            <a:off x="4699000" y="4167505"/>
            <a:ext cx="2858135" cy="1911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不是价格越低越好，要综合考虑质量、交货期、服务等因素。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1"/>
            </p:custDataLst>
          </p:nvPr>
        </p:nvCxnSpPr>
        <p:spPr>
          <a:xfrm>
            <a:off x="8166735" y="4074160"/>
            <a:ext cx="278955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>
            <p:custDataLst>
              <p:tags r:id="rId12"/>
            </p:custDataLst>
          </p:nvPr>
        </p:nvSpPr>
        <p:spPr>
          <a:xfrm>
            <a:off x="8134985" y="3474085"/>
            <a:ext cx="2413635" cy="5378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发出采购订单</a:t>
            </a:r>
            <a:endParaRPr lang="zh-CN" altLang="en-US" sz="2400" b="1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3"/>
            </p:custDataLst>
          </p:nvPr>
        </p:nvSpPr>
        <p:spPr>
          <a:xfrm>
            <a:off x="10497185" y="3474085"/>
            <a:ext cx="499745" cy="53848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r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05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8129905" y="4167505"/>
            <a:ext cx="2858135" cy="1911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确定好供应商和价格后，采购部门会签订正式的采购订单，明确双方的权利义务。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6" name="图片 75" descr="andrew-neel-cckf4TsHAuw-unsplash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email"/>
          <a:srcRect l="3509" t="-4" r="3509" b="-4"/>
          <a:stretch>
            <a:fillRect/>
          </a:stretch>
        </p:blipFill>
        <p:spPr>
          <a:xfrm>
            <a:off x="8260715" y="1546225"/>
            <a:ext cx="2336800" cy="1675765"/>
          </a:xfrm>
          <a:prstGeom prst="roundRect">
            <a:avLst/>
          </a:prstGeom>
          <a:ln w="12700">
            <a:noFill/>
          </a:ln>
        </p:spPr>
      </p:pic>
      <p:pic>
        <p:nvPicPr>
          <p:cNvPr id="85" name="图片 84" descr="andrew-neel-cckf4TsHAuw-unsplash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email"/>
          <a:srcRect l="18812" t="-4" r="18812" b="-4"/>
          <a:stretch>
            <a:fillRect/>
          </a:stretch>
        </p:blipFill>
        <p:spPr>
          <a:xfrm>
            <a:off x="4843780" y="1547495"/>
            <a:ext cx="2360930" cy="1693545"/>
          </a:xfrm>
          <a:prstGeom prst="roundRect">
            <a:avLst/>
          </a:prstGeom>
          <a:ln w="12700">
            <a:noFill/>
          </a:ln>
        </p:spPr>
      </p:pic>
      <p:pic>
        <p:nvPicPr>
          <p:cNvPr id="102" name="图片 101" descr="andrew-neel-cckf4TsHAuw-unsplash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email"/>
          <a:srcRect l="10781" t="-4" r="10781" b="-4"/>
          <a:stretch>
            <a:fillRect/>
          </a:stretch>
        </p:blipFill>
        <p:spPr>
          <a:xfrm>
            <a:off x="1383665" y="1548765"/>
            <a:ext cx="2385695" cy="1710055"/>
          </a:xfrm>
          <a:prstGeom prst="roundRect">
            <a:avLst/>
          </a:prstGeom>
          <a:ln w="12700">
            <a:noFill/>
          </a:ln>
        </p:spPr>
      </p:pic>
    </p:spTree>
    <p:custDataLst>
      <p:tags r:id="rId2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2046605" y="2280285"/>
            <a:ext cx="6848475" cy="17894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采购订单发出去后，采购部门要实时跟踪供应商的生产进度和物流情况，防止供应商延期交货。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046605" y="1811020"/>
            <a:ext cx="6848475" cy="4616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订单跟踪与催货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146810" y="1877378"/>
            <a:ext cx="579600" cy="57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06</a:t>
            </a:r>
            <a:endParaRPr lang="zh-CN" altLang="en-US" sz="2400" b="1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2045970" y="4427855"/>
            <a:ext cx="6848475" cy="17894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供应商送货后，企业要按订单约定的标准验收，比如抽样检查质量、核对数量。要是发现质量不合格或数量短缺，要及时沟通处理。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2045970" y="3958590"/>
            <a:ext cx="6848475" cy="4616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产品检验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146175" y="4024948"/>
            <a:ext cx="579600" cy="57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07</a:t>
            </a:r>
            <a:endParaRPr lang="zh-CN" altLang="en-US" sz="2400" b="1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YPE" val="l_h_i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2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3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3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VALUE" val="11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59967],&quot;65&quot;:[40498681],&quot;70&quot;:[3333762,3429213]}"/>
</p:tagLst>
</file>

<file path=ppt/tags/tag1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873_1*l_h_i*1_2_2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87.45001220703125,&quot;left&quot;:95.85000610351562,&quot;top&quot;:134.92499389648438,&quot;width&quot;:768.2999877929688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1_1"/>
  <p:tag name="KSO_WM_UNIT_ID" val="diagram20231873_1*l_h_i*1_1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87.45001220703125,&quot;left&quot;:95.85000610351562,&quot;top&quot;:134.92499389648438,&quot;width&quot;:768.2999877929688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2_1"/>
  <p:tag name="KSO_WM_UNIT_ID" val="diagram20231873_1*l_h_i*1_2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873_1*l_h_a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873_1*l_h_f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11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思想的提炼，请尽量言简意赅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UNIT_TYPE" val="l_h_i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873_1*l_h_a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873_1*l_h_f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74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思想的提炼，请尽量言简意赅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2085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1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84_2*l_h_a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84_2*l_h_i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4_2*l_h_f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2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84_2*l_h_a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84_2*l_h_i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UNIT_TYPE" val="l_h_i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4_2*l_h_f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3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84_2*l_h_a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84_2*l_h_i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84_2*l_h_f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6.xml><?xml version="1.0" encoding="utf-8"?>
<p:tagLst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7.xml><?xml version="1.0" encoding="utf-8"?>
<p:tagLst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3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1904]}"/>
</p:tagLst>
</file>

<file path=ppt/tags/tag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1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6"/>
  <p:tag name="KSO_WM_UNIT_TEXT_FILL_FORE_SCHEMECOLOR_INDEX" val="1"/>
  <p:tag name="KSO_WM_UNIT_TEXT_FILL_TYPE" val="1"/>
  <p:tag name="KSO_WM_UNIT_PRESET_TEXT" val="单击此处添加您的文本具体内容，简明扼要地阐述您的观点。根据需要可酌情增减文字，以便观者准确地理解您传达的思想。单击此处添加您的文本具体内容，简明扼要地阐述您的观点。根据需要可酌情增减文字，以便观者准确地理解您传达的思想。"/>
  <p:tag name="KSO_WM_UNIT_TEXT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UNIT_TYPE" val="l_h_i"/>
  <p:tag name="KSO_WM_UNIT_INDEX" val="1_2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1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5"/>
  <p:tag name="KSO_WM_UNIT_TEXT_FILL_FORE_SCHEMECOLOR_INDEX" val="1"/>
  <p:tag name="KSO_WM_UNIT_TEXT_FILL_TYPE" val="1"/>
  <p:tag name="KSO_WM_UNIT_PRESET_TEXT" val="单击此处添加标题"/>
  <p:tag name="KSO_WM_UNIT_TEXT_TYPE" val="1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1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1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56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您的文本具体内容，简明扼要地阐述您的观点。根据需要可酌情增减文字，以便观者准确地理解您传达的思想。单击此处添加您的文本具体内容，简明扼要地阐述您的观点。根据需要可酌情增减文字，以便观者准确地理解您传达的思想。"/>
  <p:tag name="KSO_WM_UNIT_TEXT_TYPE" val="1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1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5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1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DIAGRAM_VIRTUALLY_FRAME" val="{&quot;height&quot;:322.3231838934399,&quot;left&quot;:85.25,&quot;top&quot;:145.02681610656015,&quot;width&quot;:789.8666245163522}"/>
</p:tagLst>
</file>

<file path=ppt/tags/tag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内容观点，以便观者准确地理解您传达的思想内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UNIT_TYPE" val="l_h_i"/>
  <p:tag name="KSO_WM_UNIT_INDEX" val="1_1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3367]}"/>
</p:tagLst>
</file>

<file path=ppt/tags/tag5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6.xml><?xml version="1.0" encoding="utf-8"?>
<p:tagLst xmlns:p="http://schemas.openxmlformats.org/presentationml/2006/main">
  <p:tag name="KSO_WM_UNIT_TYPE" val="l_h_i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61.xml><?xml version="1.0" encoding="utf-8"?>
<p:tagLst xmlns:p="http://schemas.openxmlformats.org/presentationml/2006/main">
  <p:tag name="KSO_WM_UNIT_BLOCK" val="0"/>
  <p:tag name="KSO_WM_UNIT_DEC_AREA_ID" val="26c6c1f3f6f646c3a19fdb9c4d9bd60e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462_1*i*1"/>
  <p:tag name="KSO_WM_TEMPLATE_CATEGORY" val="diagram"/>
  <p:tag name="KSO_WM_TEMPLATE_INDEX" val="20212462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1672b0ad10b246fabe235d3467502344&quot;,&quot;X&quot;:{&quot;Pos&quot;:2},&quot;Y&quot;:{&quot;Pos&quot;:1}},&quot;whChangeMode&quot;:0}"/>
  <p:tag name="KSO_WM_CHIP_GROUPID" val="5f21164bc4814ce96fb1367d"/>
  <p:tag name="KSO_WM_CHIP_XID" val="5f21164bc4814ce96fb136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504054ed1e2fb807ac"/>
  <p:tag name="KSO_WM_TEMPLATE_ASSEMBLE_GROUPID" val="60656f504054ed1e2fb807ac"/>
</p:tagLst>
</file>

<file path=ppt/tags/tag62.xml><?xml version="1.0" encoding="utf-8"?>
<p:tagLst xmlns:p="http://schemas.openxmlformats.org/presentationml/2006/main">
  <p:tag name="KSO_WM_UNIT_BLOCK" val="0"/>
  <p:tag name="KSO_WM_UNIT_DEC_AREA_ID" val="b47068eaba874b0b9b07242475762482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462_1*i*2"/>
  <p:tag name="KSO_WM_TEMPLATE_CATEGORY" val="diagram"/>
  <p:tag name="KSO_WM_TEMPLATE_INDEX" val="20212462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d0fc123d67ab4cc78c240d871ba1c718&quot;,&quot;X&quot;:{&quot;Pos&quot;:2},&quot;Y&quot;:{&quot;Pos&quot;:1}},&quot;whChangeMode&quot;:0}"/>
  <p:tag name="KSO_WM_CHIP_GROUPID" val="5f21164bc4814ce96fb1367d"/>
  <p:tag name="KSO_WM_CHIP_XID" val="5f21164bc4814ce96fb136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504054ed1e2fb807ac"/>
  <p:tag name="KSO_WM_TEMPLATE_ASSEMBLE_GROUPID" val="60656f504054ed1e2fb807ac"/>
</p:tagLst>
</file>

<file path=ppt/tags/tag6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462_1*f*1"/>
  <p:tag name="KSO_WM_TEMPLATE_CATEGORY" val="diagram"/>
  <p:tag name="KSO_WM_TEMPLATE_INDEX" val="2021246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9"/>
  <p:tag name="KSO_WM_UNIT_SHOW_EDIT_AREA_INDICATION" val="1"/>
  <p:tag name="KSO_WM_CHIP_GROUPID" val="5e6b05596848fb12bee65ac8"/>
  <p:tag name="KSO_WM_CHIP_XID" val="5e6b05596848fb12bee65aca"/>
  <p:tag name="KSO_WM_UNIT_DEC_AREA_ID" val="d0fc123d67ab4cc78c240d871ba1c71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939125cbd4bf4563a5feec5afd1cbbb4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f504054ed1e2fb807ac"/>
  <p:tag name="KSO_WM_TEMPLATE_ASSEMBLE_GROUPID" val="60656f504054ed1e2fb807ac"/>
</p:tagLst>
</file>

<file path=ppt/tags/tag64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2462_1*f*2"/>
  <p:tag name="KSO_WM_TEMPLATE_CATEGORY" val="diagram"/>
  <p:tag name="KSO_WM_TEMPLATE_INDEX" val="2021246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9"/>
  <p:tag name="KSO_WM_UNIT_SHOW_EDIT_AREA_INDICATION" val="1"/>
  <p:tag name="KSO_WM_CHIP_GROUPID" val="5e6b05596848fb12bee65ac8"/>
  <p:tag name="KSO_WM_CHIP_XID" val="5e6b05596848fb12bee65aca"/>
  <p:tag name="KSO_WM_UNIT_DEC_AREA_ID" val="66c3ba793a6e410d937616463fa08d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b498374f5634d4bb640544fa621b55b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f504054ed1e2fb807ac"/>
  <p:tag name="KSO_WM_TEMPLATE_ASSEMBLE_GROUPID" val="60656f504054ed1e2fb807ac"/>
</p:tagLst>
</file>

<file path=ppt/tags/tag65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</p:tagLst>
</file>

<file path=ppt/tags/tag66.xml><?xml version="1.0" encoding="utf-8"?>
<p:tagLst xmlns:p="http://schemas.openxmlformats.org/presentationml/2006/main">
  <p:tag name="KSO_WM_UNIT_PIC_EFFECT" val="1"/>
  <p:tag name="KSO_WM_UNIT_PLACING_PICTURE_USER_VIEWPORT" val="{&quot;height&quot;:4251.145945789344,&quot;width&quot;:3354.9467739985325}"/>
</p:tagLst>
</file>

<file path=ppt/tags/tag67.xml><?xml version="1.0" encoding="utf-8"?>
<p:tagLst xmlns:p="http://schemas.openxmlformats.org/presentationml/2006/main">
  <p:tag name="KSO_WM_UNIT_VALUE" val="2498*193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7_1*d*1"/>
  <p:tag name="KSO_WM_TEMPLATE_CATEGORY" val="custom"/>
  <p:tag name="KSO_WM_TEMPLATE_INDEX" val="20235077"/>
  <p:tag name="KSO_WM_UNIT_LAYERLEVEL" val="1"/>
  <p:tag name="KSO_WM_TAG_VERSION" val="3.0"/>
  <p:tag name="KSO_WM_BEAUTIFY_FLAG" val="#wm#"/>
  <p:tag name="KSO_WM_UNIT_PIC_EFFECT" val="1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077_1*i*1"/>
  <p:tag name="KSO_WM_TEMPLATE_CATEGORY" val="custom"/>
  <p:tag name="KSO_WM_TEMPLATE_INDEX" val="20235077"/>
  <p:tag name="KSO_WM_UNIT_LAYERLEVEL" val="1"/>
  <p:tag name="KSO_WM_TAG_VERSION" val="3.0"/>
  <p:tag name="KSO_WM_BEAUTIFY_FLAG" val="#wm#"/>
  <p:tag name="KSO_WM_UNIT_PIC_EFFECT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077_1*i*2"/>
  <p:tag name="KSO_WM_TEMPLATE_CATEGORY" val="custom"/>
  <p:tag name="KSO_WM_TEMPLATE_INDEX" val="20235077"/>
  <p:tag name="KSO_WM_UNIT_LAYERLEVEL" val="1"/>
  <p:tag name="KSO_WM_TAG_VERSION" val="3.0"/>
  <p:tag name="KSO_WM_BEAUTIFY_FLAG" val="#wm#"/>
  <p:tag name="KSO_WM_UNIT_PIC_EFFECT" val="1"/>
</p:tagLst>
</file>

<file path=ppt/tags/tag7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41_1*l_h_i*1_2_1"/>
  <p:tag name="KSO_WM_TEMPLATE_CATEGORY" val="diagram"/>
  <p:tag name="KSO_WM_TEMPLATE_INDEX" val="20233241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.4000000059604645,&quot;colorType&quot;:1,&quot;foreColorIndex&quot;:5,&quot;transparency&quot;:0.7400000095367432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41_1*l_h_i*1_3_1"/>
  <p:tag name="KSO_WM_TEMPLATE_CATEGORY" val="diagram"/>
  <p:tag name="KSO_WM_TEMPLATE_INDEX" val="20233241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.4000000059604645,&quot;colorType&quot;:1,&quot;foreColorIndex&quot;:5,&quot;transparency&quot;:0.680000007152557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41_1*l_h_f*1_2_1"/>
  <p:tag name="KSO_WM_TEMPLATE_CATEGORY" val="diagram"/>
  <p:tag name="KSO_WM_TEMPLATE_INDEX" val="20233241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内容，简明扼要地阐述观点。以便观者准确地理解您传达的思想。"/>
  <p:tag name="KSO_WM_UNIT_FILL_TYPE" val="1"/>
  <p:tag name="KSO_WM_UNIT_FILL_FORE_SCHEMECOLOR_INDEX" val="5"/>
  <p:tag name="KSO_WM_UNIT_FILL_FORE_SCHEMECOLOR_INDEX_BRIGHTNESS" val="0"/>
  <p:tag name="KSO_WM_UNIT_TEXT_TYPE" val="1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41_1*l_h_f*1_3_1"/>
  <p:tag name="KSO_WM_TEMPLATE_CATEGORY" val="diagram"/>
  <p:tag name="KSO_WM_TEMPLATE_INDEX" val="20233241"/>
  <p:tag name="KSO_WM_UNIT_LAYERLEVEL" val="1_1_1"/>
  <p:tag name="KSO_WM_TAG_VERSION" val="3.0"/>
  <p:tag name="KSO_WM_BEAUTIFY_FLAG" val="#wm#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内容，简明扼要地阐述观点。以便观者准确地理解您传达的思想。"/>
  <p:tag name="KSO_WM_UNIT_FILL_TYPE" val="1"/>
  <p:tag name="KSO_WM_UNIT_FILL_FORE_SCHEMECOLOR_INDEX" val="5"/>
  <p:tag name="KSO_WM_UNIT_FILL_FORE_SCHEMECOLOR_INDEX_BRIGHTNESS" val="0"/>
  <p:tag name="KSO_WM_UNIT_TEXT_TYPE" val="1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41_1*l_h_f*1_1_1"/>
  <p:tag name="KSO_WM_TEMPLATE_CATEGORY" val="diagram"/>
  <p:tag name="KSO_WM_TEMPLATE_INDEX" val="20233241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你的文本具体内容，简明扼要地阐述您的观点。"/>
  <p:tag name="KSO_WM_UNIT_FILL_TYPE" val="1"/>
  <p:tag name="KSO_WM_UNIT_FILL_FORE_SCHEMECOLOR_INDEX" val="5"/>
  <p:tag name="KSO_WM_UNIT_FILL_FORE_SCHEMECOLOR_INDEX_BRIGHTNESS" val="0"/>
  <p:tag name="KSO_WM_UNIT_TEXT_TYPE" val="1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241_1*l_h_f*1_4_1"/>
  <p:tag name="KSO_WM_TEMPLATE_CATEGORY" val="diagram"/>
  <p:tag name="KSO_WM_TEMPLATE_INDEX" val="20233241"/>
  <p:tag name="KSO_WM_UNIT_LAYERLEVEL" val="1_1_1"/>
  <p:tag name="KSO_WM_TAG_VERSION" val="3.0"/>
  <p:tag name="KSO_WM_BEAUTIFY_FLAG" val="#wm#"/>
  <p:tag name="KSO_WM_UNIT_VALUE" val="6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"/>
  <p:tag name="KSO_WM_UNIT_FILL_TYPE" val="1"/>
  <p:tag name="KSO_WM_UNIT_FILL_FORE_SCHEMECOLOR_INDEX" val="5"/>
  <p:tag name="KSO_WM_UNIT_FILL_FORE_SCHEMECOLOR_INDEX_BRIGHTNESS" val="0"/>
  <p:tag name="KSO_WM_UNIT_TEXT_TYPE" val="1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2384]}"/>
</p:tagLst>
</file>

<file path=ppt/tags/tag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5_1*n_h_i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77999997138977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455_1*n_h_i*1_1_2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455_1*n_h_i*1_1_3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25*2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x"/>
  <p:tag name="KSO_WM_UNIT_INDEX" val="1_1_1"/>
  <p:tag name="KSO_WM_UNIT_ID" val="diagram20231455_1*n_h_x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5_1*n_h_h_i*1_2_1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5_1*n_h_h_i*1_2_2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455_1*n_h_a*1_1_1"/>
  <p:tag name="KSO_WM_TEMPLATE_CATEGORY" val="diagram"/>
  <p:tag name="KSO_WM_TEMPLATE_INDEX" val="2023145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455_1*n_h_h_f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455_1*n_h_h_a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455_1*n_h_h_f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455_1*n_h_h_a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5_1*n_h_h_i*1_2_1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5_1*n_h_h_i*1_2_2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2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  <p:tag name="resource_record_key" val="{&quot;65&quot;:[40498681],&quot;70&quot;:[3332761,3318459]}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4374]}"/>
</p:tagLst>
</file>

<file path=ppt/tags/tag92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,3322384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1510</Words>
  <Application>WPS 文字</Application>
  <PresentationFormat>宽屏</PresentationFormat>
  <Paragraphs>174</Paragraphs>
  <Slides>20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42" baseType="lpstr">
      <vt:lpstr>Arial</vt:lpstr>
      <vt:lpstr>宋体</vt:lpstr>
      <vt:lpstr>Wingdings</vt:lpstr>
      <vt:lpstr>+中文标题</vt:lpstr>
      <vt:lpstr>苹方-简</vt:lpstr>
      <vt:lpstr>Calibri</vt:lpstr>
      <vt:lpstr>汉仪中黑S</vt:lpstr>
      <vt:lpstr>汉仪中黑KW</vt:lpstr>
      <vt:lpstr>Wingdings</vt:lpstr>
      <vt:lpstr>造字工房版黑体</vt:lpstr>
      <vt:lpstr>Times New Roman</vt:lpstr>
      <vt:lpstr>阿里巴巴普惠体 Medium</vt:lpstr>
      <vt:lpstr>微软雅黑</vt:lpstr>
      <vt:lpstr>汉仪旗黑</vt:lpstr>
      <vt:lpstr>宋体</vt:lpstr>
      <vt:lpstr>Arial Unicode MS</vt:lpstr>
      <vt:lpstr>Segoe UI</vt:lpstr>
      <vt:lpstr>Helvetica Neue</vt:lpstr>
      <vt:lpstr>汉仪书宋二KW</vt:lpstr>
      <vt:lpstr>微软雅黑</vt:lpstr>
      <vt:lpstr>汉仪中黑S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WPS_1760149437</cp:lastModifiedBy>
  <cp:revision>12</cp:revision>
  <dcterms:created xsi:type="dcterms:W3CDTF">2025-12-16T06:08:00Z</dcterms:created>
  <dcterms:modified xsi:type="dcterms:W3CDTF">2025-12-16T06:08:00Z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A1099CD7A80A4675B2158540EE5A3AD2_13</vt:lpwstr>
  </property>
</Properties>
</file>